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300" r:id="rId2"/>
    <p:sldId id="301" r:id="rId3"/>
    <p:sldId id="334" r:id="rId4"/>
    <p:sldId id="321" r:id="rId5"/>
    <p:sldId id="322" r:id="rId6"/>
    <p:sldId id="312" r:id="rId7"/>
    <p:sldId id="323" r:id="rId8"/>
    <p:sldId id="335" r:id="rId9"/>
    <p:sldId id="336" r:id="rId10"/>
    <p:sldId id="337" r:id="rId11"/>
    <p:sldId id="338" r:id="rId12"/>
    <p:sldId id="305" r:id="rId13"/>
    <p:sldId id="324" r:id="rId14"/>
    <p:sldId id="314" r:id="rId15"/>
    <p:sldId id="325" r:id="rId16"/>
    <p:sldId id="294" r:id="rId17"/>
    <p:sldId id="295" r:id="rId18"/>
    <p:sldId id="326" r:id="rId19"/>
    <p:sldId id="327" r:id="rId20"/>
    <p:sldId id="309" r:id="rId21"/>
    <p:sldId id="306" r:id="rId22"/>
    <p:sldId id="308" r:id="rId23"/>
    <p:sldId id="310" r:id="rId24"/>
    <p:sldId id="311" r:id="rId25"/>
    <p:sldId id="328" r:id="rId26"/>
    <p:sldId id="329" r:id="rId27"/>
    <p:sldId id="319" r:id="rId28"/>
    <p:sldId id="316" r:id="rId29"/>
    <p:sldId id="330" r:id="rId30"/>
    <p:sldId id="331" r:id="rId31"/>
    <p:sldId id="339" r:id="rId32"/>
    <p:sldId id="299" r:id="rId33"/>
    <p:sldId id="332" r:id="rId34"/>
    <p:sldId id="333" r:id="rId35"/>
  </p:sldIdLst>
  <p:sldSz cx="9144000" cy="5143500" type="screen16x9"/>
  <p:notesSz cx="6858000" cy="9144000"/>
  <p:embeddedFontLs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220"/>
    <a:srgbClr val="009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6" autoAdjust="0"/>
    <p:restoredTop sz="94660"/>
  </p:normalViewPr>
  <p:slideViewPr>
    <p:cSldViewPr snapToGrid="0">
      <p:cViewPr varScale="1">
        <p:scale>
          <a:sx n="60" d="100"/>
          <a:sy n="60" d="100"/>
        </p:scale>
        <p:origin x="93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DC67F7F-762F-F113-6983-13B96963B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bb6a45bf_0_73:notes">
            <a:extLst>
              <a:ext uri="{FF2B5EF4-FFF2-40B4-BE49-F238E27FC236}">
                <a16:creationId xmlns:a16="http://schemas.microsoft.com/office/drawing/2014/main" id="{DD347CBA-0A7D-9836-5E2A-026C8A3B1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4bb6a45bf_0_73:notes">
            <a:extLst>
              <a:ext uri="{FF2B5EF4-FFF2-40B4-BE49-F238E27FC236}">
                <a16:creationId xmlns:a16="http://schemas.microsoft.com/office/drawing/2014/main" id="{3B54CA37-3EB4-DEBD-A027-10B96E9263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47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712E3C8F-2C2B-61DE-86ED-D93503C47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bb6a45bf_0_73:notes">
            <a:extLst>
              <a:ext uri="{FF2B5EF4-FFF2-40B4-BE49-F238E27FC236}">
                <a16:creationId xmlns:a16="http://schemas.microsoft.com/office/drawing/2014/main" id="{9A260CB8-2A9E-9E9C-BC81-5101054B4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4bb6a45bf_0_73:notes">
            <a:extLst>
              <a:ext uri="{FF2B5EF4-FFF2-40B4-BE49-F238E27FC236}">
                <a16:creationId xmlns:a16="http://schemas.microsoft.com/office/drawing/2014/main" id="{5E5C9A2D-ECE8-D2EA-5CF5-92642CBBDA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694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CFC504C-72EE-6DDB-1011-474C8F274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198ddddeb_0_32:notes">
            <a:extLst>
              <a:ext uri="{FF2B5EF4-FFF2-40B4-BE49-F238E27FC236}">
                <a16:creationId xmlns:a16="http://schemas.microsoft.com/office/drawing/2014/main" id="{E2D79E24-4AC7-0656-E946-0AF8E8120D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198ddddeb_0_32:notes">
            <a:extLst>
              <a:ext uri="{FF2B5EF4-FFF2-40B4-BE49-F238E27FC236}">
                <a16:creationId xmlns:a16="http://schemas.microsoft.com/office/drawing/2014/main" id="{DED5F520-D951-562D-8D9D-83F9AC95D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242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303A2F60-6B38-F2EB-D5F3-E968DFED3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4bb6a45bf_0_68:notes">
            <a:extLst>
              <a:ext uri="{FF2B5EF4-FFF2-40B4-BE49-F238E27FC236}">
                <a16:creationId xmlns:a16="http://schemas.microsoft.com/office/drawing/2014/main" id="{EF5A3CE5-A1B7-DF34-C29C-A49591E2F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4bb6a45bf_0_68:notes">
            <a:extLst>
              <a:ext uri="{FF2B5EF4-FFF2-40B4-BE49-F238E27FC236}">
                <a16:creationId xmlns:a16="http://schemas.microsoft.com/office/drawing/2014/main" id="{BEC310EC-3A2B-CB47-075C-063157D52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88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5403adec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5403adec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f84750198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f84750198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f84750198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f84750198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f84750198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f84750198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198dddde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2198dddde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bb6a45b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bb6a45b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4bb6a45b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4bb6a45b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87D94A26-4853-5762-787C-0F65A1557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bb6a45bf_0_86:notes">
            <a:extLst>
              <a:ext uri="{FF2B5EF4-FFF2-40B4-BE49-F238E27FC236}">
                <a16:creationId xmlns:a16="http://schemas.microsoft.com/office/drawing/2014/main" id="{B409B531-524F-D8BA-A55C-9ECEE0ADC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bb6a45bf_0_86:notes">
            <a:extLst>
              <a:ext uri="{FF2B5EF4-FFF2-40B4-BE49-F238E27FC236}">
                <a16:creationId xmlns:a16="http://schemas.microsoft.com/office/drawing/2014/main" id="{BF474089-E15C-59F5-D534-927E7C1E95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233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1ad7999d8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21ad7999d8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1ad7999d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21ad7999d8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1ad7999d8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1ad7999d8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21ad7999d8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21ad7999d8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1ad7999d8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21ad7999d8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21ad7999d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21ad7999d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C3A7E1FB-3999-410A-860A-876051F0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bb6a45bf_0_86:notes">
            <a:extLst>
              <a:ext uri="{FF2B5EF4-FFF2-40B4-BE49-F238E27FC236}">
                <a16:creationId xmlns:a16="http://schemas.microsoft.com/office/drawing/2014/main" id="{3AE89BCA-BFB8-F50C-4358-25273B4F08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bb6a45bf_0_86:notes">
            <a:extLst>
              <a:ext uri="{FF2B5EF4-FFF2-40B4-BE49-F238E27FC236}">
                <a16:creationId xmlns:a16="http://schemas.microsoft.com/office/drawing/2014/main" id="{161D9BDE-BDE2-C937-B138-9AD97950A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557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C447C0EC-3483-E6BB-B07D-ACFDA81DC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bb6a45bf_0_86:notes">
            <a:extLst>
              <a:ext uri="{FF2B5EF4-FFF2-40B4-BE49-F238E27FC236}">
                <a16:creationId xmlns:a16="http://schemas.microsoft.com/office/drawing/2014/main" id="{5F4858A9-788D-5DDA-E38C-DD3596E26B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bb6a45bf_0_86:notes">
            <a:extLst>
              <a:ext uri="{FF2B5EF4-FFF2-40B4-BE49-F238E27FC236}">
                <a16:creationId xmlns:a16="http://schemas.microsoft.com/office/drawing/2014/main" id="{9EAC5418-18CF-8D35-F4E0-F5F07D5858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271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219b20db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2219b20db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D6401799-7EA5-386C-22F8-07B6A8811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4bb6a45bf_0_68:notes">
            <a:extLst>
              <a:ext uri="{FF2B5EF4-FFF2-40B4-BE49-F238E27FC236}">
                <a16:creationId xmlns:a16="http://schemas.microsoft.com/office/drawing/2014/main" id="{41D7085B-9434-114A-DE98-29FAD3FE92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4bb6a45bf_0_68:notes">
            <a:extLst>
              <a:ext uri="{FF2B5EF4-FFF2-40B4-BE49-F238E27FC236}">
                <a16:creationId xmlns:a16="http://schemas.microsoft.com/office/drawing/2014/main" id="{276EFB15-CF3E-14EB-A91A-A3FEED3F5B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533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5403adec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5403adec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How they gathered data, what type of data, do you understand the complexity…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fe09644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3fe09644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28aeb54e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228aeb54e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4bb6a45b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4bb6a45b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2219b20db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2219b20db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198dddde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198dddde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bb6a45b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4bb6a45b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6D0DDC6-4838-4B16-7A9F-A02AD088A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bb6a45bf_0_73:notes">
            <a:extLst>
              <a:ext uri="{FF2B5EF4-FFF2-40B4-BE49-F238E27FC236}">
                <a16:creationId xmlns:a16="http://schemas.microsoft.com/office/drawing/2014/main" id="{A05FFDD5-3DB8-5B38-1E18-C03E4FC7F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4bb6a45bf_0_73:notes">
            <a:extLst>
              <a:ext uri="{FF2B5EF4-FFF2-40B4-BE49-F238E27FC236}">
                <a16:creationId xmlns:a16="http://schemas.microsoft.com/office/drawing/2014/main" id="{BA455FCA-7A0C-2C69-0C62-F313BA962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8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E7EEC87-217D-35D7-04FF-1788F2025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bb6a45bf_0_73:notes">
            <a:extLst>
              <a:ext uri="{FF2B5EF4-FFF2-40B4-BE49-F238E27FC236}">
                <a16:creationId xmlns:a16="http://schemas.microsoft.com/office/drawing/2014/main" id="{CFFECA3F-06FD-FE97-E82B-E0925E5E16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4bb6a45bf_0_73:notes">
            <a:extLst>
              <a:ext uri="{FF2B5EF4-FFF2-40B4-BE49-F238E27FC236}">
                <a16:creationId xmlns:a16="http://schemas.microsoft.com/office/drawing/2014/main" id="{917B74A8-DED2-8AE7-6F93-784A71B7EE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670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EDED2CE-74C4-C0EA-3366-9D5A70EB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198ddddeb_0_32:notes">
            <a:extLst>
              <a:ext uri="{FF2B5EF4-FFF2-40B4-BE49-F238E27FC236}">
                <a16:creationId xmlns:a16="http://schemas.microsoft.com/office/drawing/2014/main" id="{F1912442-E3AA-A99B-ACC5-0EDA46F1B9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198ddddeb_0_32:notes">
            <a:extLst>
              <a:ext uri="{FF2B5EF4-FFF2-40B4-BE49-F238E27FC236}">
                <a16:creationId xmlns:a16="http://schemas.microsoft.com/office/drawing/2014/main" id="{71BF70F5-FFE1-9880-B44F-5819EC813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18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3B77F40-A8AB-DABA-49C9-9C1B3B26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bb6a45bf_0_73:notes">
            <a:extLst>
              <a:ext uri="{FF2B5EF4-FFF2-40B4-BE49-F238E27FC236}">
                <a16:creationId xmlns:a16="http://schemas.microsoft.com/office/drawing/2014/main" id="{AF1FD3D9-160D-AF29-7745-27FAEB907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4bb6a45bf_0_73:notes">
            <a:extLst>
              <a:ext uri="{FF2B5EF4-FFF2-40B4-BE49-F238E27FC236}">
                <a16:creationId xmlns:a16="http://schemas.microsoft.com/office/drawing/2014/main" id="{E3A34007-3E02-95B3-CD9D-0B2CCAB68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140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20000">
              <a:srgbClr val="258220"/>
            </a:gs>
            <a:gs pos="100000">
              <a:schemeClr val="accent4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373581" y="630225"/>
            <a:ext cx="5329643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7474B-7381-4526-7E38-0D32D54451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833" b="1833"/>
          <a:stretch/>
        </p:blipFill>
        <p:spPr>
          <a:xfrm>
            <a:off x="1049749" y="3892787"/>
            <a:ext cx="821842" cy="93643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C63DA67F-460E-57CC-277A-BCD364C1175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92" y="3949389"/>
            <a:ext cx="815857" cy="8232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FE569472-46F4-1D86-528D-C4D81704E3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8936" y="-331210"/>
            <a:ext cx="3869863" cy="3869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gradFill>
                  <a:gsLst>
                    <a:gs pos="20000">
                      <a:srgbClr val="258220"/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3C00FB-D7AC-9552-9B02-EE49EE126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79F3843D-74AF-22C8-04C9-546819712C7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DB783C87-5211-3536-4932-20D6704CA3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20000">
              <a:srgbClr val="258220"/>
            </a:gs>
            <a:gs pos="100000">
              <a:schemeClr val="accent4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27646-6A83-B706-2EB5-5055474CA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833" b="1833"/>
          <a:stretch/>
        </p:blipFill>
        <p:spPr>
          <a:xfrm>
            <a:off x="406425" y="3721342"/>
            <a:ext cx="772167" cy="879836"/>
          </a:xfrm>
          <a:prstGeom prst="teardrop">
            <a:avLst>
              <a:gd name="adj" fmla="val 9102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CE3AFB70-A9FC-9995-196B-D64D0E9ED454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718" y="3891146"/>
            <a:ext cx="815857" cy="8232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C456B1F-52DC-D561-ACCF-9E40B252B4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269" y="186525"/>
            <a:ext cx="3171825" cy="3162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224A6-52F3-B7E4-83B3-905248D3C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833" b="1833"/>
          <a:stretch/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BD7C265F-015D-4829-2865-20F2ACB96003}"/>
              </a:ext>
            </a:extLst>
          </p:cNvPr>
          <p:cNvPicPr preferRelativeResize="0"/>
          <p:nvPr userDrawn="1"/>
        </p:nvPicPr>
        <p:blipFill>
          <a:blip r:embed="rId3">
            <a:alphaModFix/>
            <a:duotone>
              <a:prstClr val="black"/>
              <a:srgbClr val="00931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A1635EED-C654-CCA5-0403-0483A1382B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56898F-0138-203D-04BC-22CB29F3A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C12CE42D-B2F8-1D25-B537-4E683CAFF1A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32D68CB8-5C6D-1F9E-5B16-6A386A098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05338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681FF-5933-ED03-95BF-B85383DB0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2F55B31F-15A9-5FE6-1B3F-61D6843F6556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153AD05C-FD76-70BD-A7E6-4346149466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6680" y="17915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Graphic 1" descr="A collection of circles in various sizes and patterns">
            <a:extLst>
              <a:ext uri="{FF2B5EF4-FFF2-40B4-BE49-F238E27FC236}">
                <a16:creationId xmlns:a16="http://schemas.microsoft.com/office/drawing/2014/main" id="{1B98B781-CA16-E3D1-1EDE-4AE8EAA68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gradFill>
            <a:gsLst>
              <a:gs pos="20000">
                <a:srgbClr val="258220"/>
              </a:gs>
              <a:gs pos="100000">
                <a:schemeClr val="accent4">
                  <a:lumMod val="5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gradFill>
                  <a:gsLst>
                    <a:gs pos="20000">
                      <a:srgbClr val="258220"/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Graphic 1" descr="A collection of circles in various sizes and patterns">
            <a:extLst>
              <a:ext uri="{FF2B5EF4-FFF2-40B4-BE49-F238E27FC236}">
                <a16:creationId xmlns:a16="http://schemas.microsoft.com/office/drawing/2014/main" id="{390A90B3-104E-B933-EC45-9138531A1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211551" y="630225"/>
            <a:ext cx="5627648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Building Electronics </a:t>
            </a:r>
            <a:br>
              <a:rPr lang="en-US" dirty="0"/>
            </a:br>
            <a:r>
              <a:rPr lang="en-US" dirty="0"/>
              <a:t>for ML Data</a:t>
            </a:r>
            <a:endParaRPr dirty="0"/>
          </a:p>
        </p:txBody>
      </p:sp>
      <p:sp>
        <p:nvSpPr>
          <p:cNvPr id="2" name="Google Shape;73;p13">
            <a:extLst>
              <a:ext uri="{FF2B5EF4-FFF2-40B4-BE49-F238E27FC236}">
                <a16:creationId xmlns:a16="http://schemas.microsoft.com/office/drawing/2014/main" id="{8A4F9EA1-A373-2AB2-C42E-EB20624B449F}"/>
              </a:ext>
            </a:extLst>
          </p:cNvPr>
          <p:cNvSpPr txBox="1">
            <a:spLocks noGrp="1"/>
          </p:cNvSpPr>
          <p:nvPr/>
        </p:nvSpPr>
        <p:spPr>
          <a:xfrm>
            <a:off x="2507699" y="4065475"/>
            <a:ext cx="6331500" cy="56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/>
            <a:r>
              <a:rPr lang="pt-BR" dirty="0"/>
              <a:t>Hobby, Martin 		`	</a:t>
            </a:r>
            <a:r>
              <a:rPr lang="en-US" dirty="0"/>
              <a:t>Week 1 – </a:t>
            </a:r>
            <a:r>
              <a:rPr lang="en-US"/>
              <a:t>Day </a:t>
            </a:r>
            <a:r>
              <a:rPr lang="en-US" dirty="0"/>
              <a:t>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63D80EFE-7261-A6EA-64D8-0D699C300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EF642F14-8F27-B6AE-5FB0-38B73FF2D1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IoT Architecture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E729D-693F-72C9-6CE4-FC941521E032}"/>
              </a:ext>
            </a:extLst>
          </p:cNvPr>
          <p:cNvSpPr txBox="1"/>
          <p:nvPr/>
        </p:nvSpPr>
        <p:spPr>
          <a:xfrm>
            <a:off x="3958389" y="1583434"/>
            <a:ext cx="4679239" cy="2392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&gt;&gt; </a:t>
            </a:r>
            <a:r>
              <a:rPr lang="en-US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&gt;&gt; </a:t>
            </a:r>
            <a:r>
              <a:rPr lang="en-US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Network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&gt;&gt;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&gt;&gt; </a:t>
            </a:r>
            <a:r>
              <a:rPr lang="en-US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Interface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2582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Wi-Fi or LoRa to your Raspberry Pi Pico, and it becomes part of a smart network</a:t>
            </a:r>
          </a:p>
        </p:txBody>
      </p:sp>
      <p:pic>
        <p:nvPicPr>
          <p:cNvPr id="1027" name="Picture 3" descr="Smart Farming with IoT Technologies for Enhanced Productivity">
            <a:extLst>
              <a:ext uri="{FF2B5EF4-FFF2-40B4-BE49-F238E27FC236}">
                <a16:creationId xmlns:a16="http://schemas.microsoft.com/office/drawing/2014/main" id="{7D4E6EF7-FF6D-2967-5BCD-C5E637DE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72" y="1376551"/>
            <a:ext cx="3176869" cy="23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12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1DA6982E-C222-1760-AA43-E1A9D01FA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D1822E34-B1FC-CF56-317D-C9D6C2CEF3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6028" y="600013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IoT Communication Options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845872-2EAD-520B-80B6-A5E35F5A4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294705"/>
              </p:ext>
            </p:extLst>
          </p:nvPr>
        </p:nvGraphicFramePr>
        <p:xfrm>
          <a:off x="1681998" y="1426520"/>
          <a:ext cx="6321424" cy="18288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580356">
                  <a:extLst>
                    <a:ext uri="{9D8B030D-6E8A-4147-A177-3AD203B41FA5}">
                      <a16:colId xmlns:a16="http://schemas.microsoft.com/office/drawing/2014/main" val="1007214188"/>
                    </a:ext>
                  </a:extLst>
                </a:gridCol>
                <a:gridCol w="1580356">
                  <a:extLst>
                    <a:ext uri="{9D8B030D-6E8A-4147-A177-3AD203B41FA5}">
                      <a16:colId xmlns:a16="http://schemas.microsoft.com/office/drawing/2014/main" val="1119765893"/>
                    </a:ext>
                  </a:extLst>
                </a:gridCol>
                <a:gridCol w="1580356">
                  <a:extLst>
                    <a:ext uri="{9D8B030D-6E8A-4147-A177-3AD203B41FA5}">
                      <a16:colId xmlns:a16="http://schemas.microsoft.com/office/drawing/2014/main" val="2903344475"/>
                    </a:ext>
                  </a:extLst>
                </a:gridCol>
                <a:gridCol w="1580356">
                  <a:extLst>
                    <a:ext uri="{9D8B030D-6E8A-4147-A177-3AD203B41FA5}">
                      <a16:colId xmlns:a16="http://schemas.microsoft.com/office/drawing/2014/main" val="3049688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ysClr val="windowText" lastClr="000000"/>
                          </a:solidFill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ysClr val="windowText" lastClr="000000"/>
                          </a:solidFill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ysClr val="windowText" lastClr="000000"/>
                          </a:solidFill>
                        </a:rPr>
                        <a:t>Power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790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rgbClr val="258220"/>
                          </a:solidFill>
                        </a:rPr>
                        <a:t>WiFi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Home/office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376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rgbClr val="258220"/>
                          </a:solidFill>
                        </a:rPr>
                        <a:t>LoRa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Rural field sensors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410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rgbClr val="258220"/>
                          </a:solidFill>
                        </a:rPr>
                        <a:t>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indoor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161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F8FD5E-A522-4861-965C-733030DA80AA}"/>
              </a:ext>
            </a:extLst>
          </p:cNvPr>
          <p:cNvSpPr txBox="1"/>
          <p:nvPr/>
        </p:nvSpPr>
        <p:spPr>
          <a:xfrm>
            <a:off x="1407693" y="3805064"/>
            <a:ext cx="7082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LoRa is great for agriculture. Wi-Fi works well in schools or homes</a:t>
            </a:r>
          </a:p>
        </p:txBody>
      </p:sp>
    </p:spTree>
    <p:extLst>
      <p:ext uri="{BB962C8B-B14F-4D97-AF65-F5344CB8AC3E}">
        <p14:creationId xmlns:p14="http://schemas.microsoft.com/office/powerpoint/2010/main" val="20086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25B6052-3BE8-AED8-FCE0-FE190A254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>
            <a:extLst>
              <a:ext uri="{FF2B5EF4-FFF2-40B4-BE49-F238E27FC236}">
                <a16:creationId xmlns:a16="http://schemas.microsoft.com/office/drawing/2014/main" id="{2D01FC44-038C-F06D-94CC-CF677A91FF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Preparing Devices </a:t>
            </a:r>
            <a:br>
              <a:rPr lang="en-US" dirty="0"/>
            </a:br>
            <a:r>
              <a:rPr lang="en-US" dirty="0"/>
              <a:t>for Field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174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3CC32DBE-10DE-02B2-F0FE-B36D4355A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EC3D84A1-20CA-A031-D72E-F3FA9F3B9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Making Good Electronics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1E18D-731D-45BD-C504-54D0E64806F1}"/>
              </a:ext>
            </a:extLst>
          </p:cNvPr>
          <p:cNvSpPr txBox="1"/>
          <p:nvPr/>
        </p:nvSpPr>
        <p:spPr>
          <a:xfrm>
            <a:off x="2286000" y="1306435"/>
            <a:ext cx="4572000" cy="2530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 must be accurate and reliable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must be clean and consistent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Devices must run continuously in the field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 and memory must be managed carefully</a:t>
            </a:r>
          </a:p>
        </p:txBody>
      </p:sp>
    </p:spTree>
    <p:extLst>
      <p:ext uri="{BB962C8B-B14F-4D97-AF65-F5344CB8AC3E}">
        <p14:creationId xmlns:p14="http://schemas.microsoft.com/office/powerpoint/2010/main" val="425655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79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Options for powering data loggers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2614328" y="1339178"/>
            <a:ext cx="4895944" cy="2177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buSzPts val="1100"/>
            </a:pPr>
            <a:r>
              <a:rPr lang="en-US" dirty="0"/>
              <a:t>USB power banks</a:t>
            </a:r>
          </a:p>
          <a:p>
            <a:pPr marL="285750" indent="-285750">
              <a:lnSpc>
                <a:spcPct val="150000"/>
              </a:lnSpc>
              <a:buSzPts val="1100"/>
            </a:pPr>
            <a:r>
              <a:rPr lang="en-US" dirty="0"/>
              <a:t>Rechargeable Li-ion batteries</a:t>
            </a:r>
          </a:p>
          <a:p>
            <a:pPr marL="285750" indent="-285750">
              <a:lnSpc>
                <a:spcPct val="150000"/>
              </a:lnSpc>
              <a:buSzPts val="1100"/>
            </a:pPr>
            <a:r>
              <a:rPr lang="en-US" dirty="0"/>
              <a:t>Solar panels + charge controller</a:t>
            </a:r>
          </a:p>
          <a:p>
            <a:pPr marL="285750" indent="-285750">
              <a:lnSpc>
                <a:spcPct val="150000"/>
              </a:lnSpc>
              <a:buSzPts val="1100"/>
            </a:pPr>
            <a:r>
              <a:rPr lang="en-US" dirty="0"/>
              <a:t>AA battery packs</a:t>
            </a:r>
            <a:endParaRPr b="1" dirty="0">
              <a:solidFill>
                <a:srgbClr val="990000"/>
              </a:solidFill>
            </a:endParaRPr>
          </a:p>
        </p:txBody>
      </p:sp>
      <p:pic>
        <p:nvPicPr>
          <p:cNvPr id="2" name="Google Shape;367;p52">
            <a:extLst>
              <a:ext uri="{FF2B5EF4-FFF2-40B4-BE49-F238E27FC236}">
                <a16:creationId xmlns:a16="http://schemas.microsoft.com/office/drawing/2014/main" id="{C99A74D1-E851-1452-30DF-4B083B4275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r="81012"/>
          <a:stretch>
            <a:fillRect/>
          </a:stretch>
        </p:blipFill>
        <p:spPr>
          <a:xfrm>
            <a:off x="7661753" y="1339178"/>
            <a:ext cx="570082" cy="15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74;p53">
            <a:extLst>
              <a:ext uri="{FF2B5EF4-FFF2-40B4-BE49-F238E27FC236}">
                <a16:creationId xmlns:a16="http://schemas.microsoft.com/office/drawing/2014/main" id="{8F5996B2-B19B-99E9-2855-936D8C7383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l="4468" t="11063" r="54627" b="8308"/>
          <a:stretch>
            <a:fillRect/>
          </a:stretch>
        </p:blipFill>
        <p:spPr>
          <a:xfrm>
            <a:off x="316817" y="1339178"/>
            <a:ext cx="1937129" cy="165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60;p51">
            <a:extLst>
              <a:ext uri="{FF2B5EF4-FFF2-40B4-BE49-F238E27FC236}">
                <a16:creationId xmlns:a16="http://schemas.microsoft.com/office/drawing/2014/main" id="{8722BA46-5749-EA30-B0DC-5ACCC0C1A7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4714" b="19448"/>
          <a:stretch/>
        </p:blipFill>
        <p:spPr>
          <a:xfrm>
            <a:off x="6572959" y="3217441"/>
            <a:ext cx="1810357" cy="134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Battery technology</a:t>
            </a:r>
            <a:endParaRPr/>
          </a:p>
        </p:txBody>
      </p:sp>
      <p:sp>
        <p:nvSpPr>
          <p:cNvPr id="348" name="Google Shape;348;p50"/>
          <p:cNvSpPr txBox="1">
            <a:spLocks noGrp="1"/>
          </p:cNvSpPr>
          <p:nvPr>
            <p:ph type="body" idx="1"/>
          </p:nvPr>
        </p:nvSpPr>
        <p:spPr>
          <a:xfrm>
            <a:off x="2239424" y="1388512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can 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</a:rPr>
              <a:t>calculate how long a battery will last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The battery capacity is on the datasheet for your battery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Equally we can calculate the current draw using a </a:t>
            </a:r>
            <a:r>
              <a:rPr lang="en-GB" dirty="0" err="1"/>
              <a:t>multimeter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 t="14714" b="19448"/>
          <a:stretch/>
        </p:blipFill>
        <p:spPr>
          <a:xfrm>
            <a:off x="55200" y="1688875"/>
            <a:ext cx="1928499" cy="152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0"/>
          <p:cNvSpPr/>
          <p:nvPr/>
        </p:nvSpPr>
        <p:spPr>
          <a:xfrm>
            <a:off x="985439" y="2261201"/>
            <a:ext cx="517500" cy="253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1" name="Google Shape;3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102" y="1991825"/>
            <a:ext cx="3817949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0"/>
          <p:cNvPicPr preferRelativeResize="0"/>
          <p:nvPr/>
        </p:nvPicPr>
        <p:blipFill rotWithShape="1">
          <a:blip r:embed="rId4">
            <a:alphaModFix/>
          </a:blip>
          <a:srcRect l="45662" t="56608" r="6037" b="12084"/>
          <a:stretch/>
        </p:blipFill>
        <p:spPr>
          <a:xfrm>
            <a:off x="4218950" y="2089775"/>
            <a:ext cx="1844124" cy="1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 rotWithShape="1">
          <a:blip r:embed="rId4">
            <a:alphaModFix/>
          </a:blip>
          <a:srcRect l="47996" t="17538" r="3068" b="51155"/>
          <a:stretch/>
        </p:blipFill>
        <p:spPr>
          <a:xfrm>
            <a:off x="4218950" y="2353725"/>
            <a:ext cx="1868375" cy="1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1019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 – </a:t>
            </a:r>
            <a:br>
              <a:rPr lang="en-GB" dirty="0"/>
            </a:br>
            <a:r>
              <a:rPr lang="en-GB" sz="2200" dirty="0">
                <a:solidFill>
                  <a:schemeClr val="accent4">
                    <a:lumMod val="75000"/>
                  </a:schemeClr>
                </a:solidFill>
              </a:rPr>
              <a:t>calculating the required battery size &amp; life span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59" name="Google Shape;359;p51"/>
          <p:cNvSpPr txBox="1">
            <a:spLocks noGrp="1"/>
          </p:cNvSpPr>
          <p:nvPr>
            <p:ph type="body" idx="1"/>
          </p:nvPr>
        </p:nvSpPr>
        <p:spPr>
          <a:xfrm>
            <a:off x="2495456" y="1565150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Raspberry Pi Pico &lt;- 50–100 mA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Humidity Sensor &lt;- 2.5 mA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 SD Card write &lt;- 50–100 mA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Worst case scenario 100+2.5+100 = 202.5 mA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Battery = </a:t>
            </a:r>
            <a:r>
              <a:rPr lang="en-GB" b="1" dirty="0"/>
              <a:t>1200 </a:t>
            </a:r>
            <a:r>
              <a:rPr lang="en-GB" b="1" dirty="0" err="1"/>
              <a:t>mAh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/>
              <a:t>Total_time</a:t>
            </a:r>
            <a:r>
              <a:rPr lang="en-GB" dirty="0"/>
              <a:t> = 1200/202 =  5.94 hours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Best case scenario 50+2.5+50=102.5mA -&gt; 11.7 hours</a:t>
            </a:r>
            <a:endParaRPr dirty="0"/>
          </a:p>
        </p:txBody>
      </p:sp>
      <p:pic>
        <p:nvPicPr>
          <p:cNvPr id="360" name="Google Shape;360;p51"/>
          <p:cNvPicPr preferRelativeResize="0"/>
          <p:nvPr/>
        </p:nvPicPr>
        <p:blipFill rotWithShape="1">
          <a:blip r:embed="rId3">
            <a:alphaModFix/>
          </a:blip>
          <a:srcRect t="14714" b="19448"/>
          <a:stretch/>
        </p:blipFill>
        <p:spPr>
          <a:xfrm>
            <a:off x="0" y="1785025"/>
            <a:ext cx="2399574" cy="19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Lets say we want to leave it there for 3 days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3*24 = 72 hours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72 = battery / 202.5mA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Battery = 72 * 202.5 = 14580 mAh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350" y="1961200"/>
            <a:ext cx="3002276" cy="15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Planning ML Tasks </a:t>
            </a:r>
            <a:br>
              <a:rPr lang="en-US" dirty="0"/>
            </a:br>
            <a:r>
              <a:rPr lang="en-US" dirty="0"/>
              <a:t>with Electronics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Questions you must have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CDB54-E024-9F4D-4F6D-DEA6A4B614D5}"/>
              </a:ext>
            </a:extLst>
          </p:cNvPr>
          <p:cNvSpPr txBox="1"/>
          <p:nvPr/>
        </p:nvSpPr>
        <p:spPr>
          <a:xfrm>
            <a:off x="2400250" y="1259356"/>
            <a:ext cx="4572000" cy="1878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do I want to predict?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sensors give me that data?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often / frequent should I log?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will I power and store it?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Goals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561DC-AEB7-2489-F25C-1B356B7407B2}"/>
              </a:ext>
            </a:extLst>
          </p:cNvPr>
          <p:cNvSpPr txBox="1"/>
          <p:nvPr/>
        </p:nvSpPr>
        <p:spPr>
          <a:xfrm>
            <a:off x="1768643" y="1111258"/>
            <a:ext cx="6953208" cy="3724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Explore ML on microcontrollers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 how to power and maintain devices in the field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Explore memory and storage limits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 sensor setups for ML ready data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rgbClr val="25822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2582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session connects everything we’ve done so far electronics, sensors, and data with ML and IOT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AA9E9FA9-C9B8-6A65-2A2F-D19C5BD34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>
            <a:extLst>
              <a:ext uri="{FF2B5EF4-FFF2-40B4-BE49-F238E27FC236}">
                <a16:creationId xmlns:a16="http://schemas.microsoft.com/office/drawing/2014/main" id="{8E714C9F-73A2-77F1-0C37-569ED6A7A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Example Task – </a:t>
            </a:r>
            <a:r>
              <a:rPr lang="en-US" sz="2700" dirty="0">
                <a:solidFill>
                  <a:schemeClr val="accent4">
                    <a:lumMod val="75000"/>
                  </a:schemeClr>
                </a:solidFill>
              </a:rPr>
              <a:t>Soil Moisture Prediction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B13FA2-004D-BEFF-716A-ED3F67AAD63C}"/>
              </a:ext>
            </a:extLst>
          </p:cNvPr>
          <p:cNvGraphicFramePr>
            <a:graphicFrameLocks noGrp="1"/>
          </p:cNvGraphicFramePr>
          <p:nvPr/>
        </p:nvGraphicFramePr>
        <p:xfrm>
          <a:off x="2400250" y="1756410"/>
          <a:ext cx="6231686" cy="212064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995749">
                  <a:extLst>
                    <a:ext uri="{9D8B030D-6E8A-4147-A177-3AD203B41FA5}">
                      <a16:colId xmlns:a16="http://schemas.microsoft.com/office/drawing/2014/main" val="1738740914"/>
                    </a:ext>
                  </a:extLst>
                </a:gridCol>
                <a:gridCol w="4235937">
                  <a:extLst>
                    <a:ext uri="{9D8B030D-6E8A-4147-A177-3AD203B41FA5}">
                      <a16:colId xmlns:a16="http://schemas.microsoft.com/office/drawing/2014/main" val="3861153644"/>
                    </a:ext>
                  </a:extLst>
                </a:gridCol>
              </a:tblGrid>
              <a:tr h="530162">
                <a:tc>
                  <a:txBody>
                    <a:bodyPr/>
                    <a:lstStyle/>
                    <a:p>
                      <a:r>
                        <a:rPr lang="en-US" sz="1600" b="1" dirty="0"/>
                        <a:t>Goal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Predict moisture from temp/humidity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665645"/>
                  </a:ext>
                </a:extLst>
              </a:tr>
              <a:tr h="53016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/>
                          </a:solidFill>
                        </a:rPr>
                        <a:t>Sensors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DHT11 + moisture sensor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714348"/>
                  </a:ext>
                </a:extLst>
              </a:tr>
              <a:tr h="53016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/>
                          </a:solidFill>
                        </a:rPr>
                        <a:t>Power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Power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741622"/>
                  </a:ext>
                </a:extLst>
              </a:tr>
              <a:tr h="53016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2"/>
                          </a:solidFill>
                        </a:rPr>
                        <a:t>Storage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SD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70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837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Gathering good data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appropriate sensors and tools</a:t>
            </a:r>
            <a:endParaRPr/>
          </a:p>
        </p:txBody>
      </p:sp>
      <p:sp>
        <p:nvSpPr>
          <p:cNvPr id="430" name="Google Shape;430;p65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231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dirty="0"/>
              <a:t>Select sensors or instruments that match the range, resolution, and accuracy required for your application.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Will your sensors actually influence the research question?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dirty="0"/>
              <a:t>Using vibration sensors has nothing to do with soil moisture…. Or does it?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 Data Sampling</a:t>
            </a:r>
            <a:endParaRPr/>
          </a:p>
        </p:txBody>
      </p:sp>
      <p:sp>
        <p:nvSpPr>
          <p:cNvPr id="442" name="Google Shape;442;p6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Determine the correct sampling rate:</a:t>
            </a:r>
            <a:endParaRPr/>
          </a:p>
          <a:p>
            <a:pPr marL="457200" lvl="0" indent="-293211" algn="l" rtl="0">
              <a:spcBef>
                <a:spcPts val="1200"/>
              </a:spcBef>
              <a:spcAft>
                <a:spcPts val="0"/>
              </a:spcAft>
              <a:buSzPct val="61111"/>
              <a:buFont typeface="Arial"/>
              <a:buChar char="●"/>
            </a:pPr>
            <a:r>
              <a:rPr lang="en-GB"/>
              <a:t>High enough to capture relevant details </a:t>
            </a:r>
            <a:endParaRPr/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61111"/>
              <a:buFont typeface="Arial"/>
              <a:buChar char="●"/>
            </a:pPr>
            <a:r>
              <a:rPr lang="en-GB"/>
              <a:t>Low enough to avoid unnecessary data and save storage/memory.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Consider averaging multiple readings to reduce noise if precision is more critical than time resolution.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You can always experiment the other side how much data is needed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Validate the Data Pipeline</a:t>
            </a:r>
            <a:endParaRPr/>
          </a:p>
        </p:txBody>
      </p:sp>
      <p:sp>
        <p:nvSpPr>
          <p:cNvPr id="448" name="Google Shape;448;p68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Test your data logging setup with trial runs to check for: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/>
              <a:t>Missing data points.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/>
              <a:t>Unexpected noise or artifacts.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/>
              <a:t>Sensor or logger failures.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You can also log errors in your datalogging as well as the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if len(sensor_reads)!=5: 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logger.log(“error too many”+str(sensor_reads))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Minimize Noise and Interference</a:t>
            </a:r>
            <a:endParaRPr/>
          </a:p>
        </p:txBody>
      </p:sp>
      <p:sp>
        <p:nvSpPr>
          <p:cNvPr id="454" name="Google Shape;454;p69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Shield your sensors and cables from electromagnetic interference (EMI).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Avoid environmental factors that can skew data (e.g., vibrations, temperature changes, or lighting variations).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Or on the other hand, make sure to gather data across lots of different environmental factors if your model is going to be robust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Calibrate sensors</a:t>
            </a:r>
            <a:endParaRPr/>
          </a:p>
        </p:txBody>
      </p:sp>
      <p:sp>
        <p:nvSpPr>
          <p:cNvPr id="436" name="Google Shape;436;p6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Perform proper calibration before starting. Uncalibrated sensors can lead to systematic errors.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Regularly re-calibrate if you’re collecting data over long periods or in harsh conditions.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For example, how do you know what moisture levels correspond to in analogue reading? Set up a control experiment and regression model to interpret this data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6F6BE8B7-F1FD-BF90-39A1-D5639FFF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>
            <a:extLst>
              <a:ext uri="{FF2B5EF4-FFF2-40B4-BE49-F238E27FC236}">
                <a16:creationId xmlns:a16="http://schemas.microsoft.com/office/drawing/2014/main" id="{2EAA3801-B753-77DB-E2CF-DBAB6EBA07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Debugging in the Field</a:t>
            </a:r>
            <a:endParaRPr dirty="0">
              <a:solidFill>
                <a:srgbClr val="00BC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3B94E-7E0E-786C-78EB-CE95F4EBF658}"/>
              </a:ext>
            </a:extLst>
          </p:cNvPr>
          <p:cNvSpPr txBox="1"/>
          <p:nvPr/>
        </p:nvSpPr>
        <p:spPr>
          <a:xfrm>
            <a:off x="2400250" y="1130666"/>
            <a:ext cx="6150912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Will the device you have made be able to endure its location?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/>
                </a:solidFill>
              </a:rPr>
              <a:t>Use LEDs for status indicators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/>
                </a:solidFill>
              </a:rPr>
              <a:t>Log errors to SD card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bg2"/>
                </a:solidFill>
              </a:rPr>
              <a:t>Test sensors before deployment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450AE-4B93-484D-9D5B-D7893B34D2A1}"/>
              </a:ext>
            </a:extLst>
          </p:cNvPr>
          <p:cNvSpPr txBox="1"/>
          <p:nvPr/>
        </p:nvSpPr>
        <p:spPr>
          <a:xfrm>
            <a:off x="2400250" y="3855865"/>
            <a:ext cx="5101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if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sensor.value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is None:</a:t>
            </a:r>
          </a:p>
          <a:p>
            <a:pPr>
              <a:buNone/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log_error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("Sensor failed")</a:t>
            </a:r>
          </a:p>
        </p:txBody>
      </p:sp>
    </p:spTree>
    <p:extLst>
      <p:ext uri="{BB962C8B-B14F-4D97-AF65-F5344CB8AC3E}">
        <p14:creationId xmlns:p14="http://schemas.microsoft.com/office/powerpoint/2010/main" val="2112295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B7B173F-1C41-5785-4849-558B6B765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>
            <a:extLst>
              <a:ext uri="{FF2B5EF4-FFF2-40B4-BE49-F238E27FC236}">
                <a16:creationId xmlns:a16="http://schemas.microsoft.com/office/drawing/2014/main" id="{B1987B2E-1687-16B4-26BE-FAD1ACAE8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Maintaining Devices in the Field</a:t>
            </a:r>
            <a:endParaRPr dirty="0">
              <a:solidFill>
                <a:srgbClr val="00BC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4CA48-5FF4-6266-853A-131C47004E19}"/>
              </a:ext>
            </a:extLst>
          </p:cNvPr>
          <p:cNvSpPr txBox="1"/>
          <p:nvPr/>
        </p:nvSpPr>
        <p:spPr>
          <a:xfrm>
            <a:off x="2400250" y="1211350"/>
            <a:ext cx="6150912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</a:rPr>
              <a:t>Protect from dust and rain (use enclosures), check battery levels if using a power bank, and replace faulty sensors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</a:rPr>
              <a:t>A simple enclosure design may include plastic containers with labeled holes for sensor, ports and power switches.</a:t>
            </a:r>
          </a:p>
        </p:txBody>
      </p:sp>
      <p:pic>
        <p:nvPicPr>
          <p:cNvPr id="2" name="Google Shape;467;p71">
            <a:extLst>
              <a:ext uri="{FF2B5EF4-FFF2-40B4-BE49-F238E27FC236}">
                <a16:creationId xmlns:a16="http://schemas.microsoft.com/office/drawing/2014/main" id="{E76476DF-A66A-E647-D556-0173EB7FC2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23683" r="24413"/>
          <a:stretch>
            <a:fillRect/>
          </a:stretch>
        </p:blipFill>
        <p:spPr>
          <a:xfrm>
            <a:off x="520390" y="1693562"/>
            <a:ext cx="1620644" cy="175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706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Labs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198566DD-4D61-C07E-A394-4AA6E028D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1984A8A3-379B-E5FA-F4A9-4FA6B02CF0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The need for ML powered devices</a:t>
            </a:r>
            <a:endParaRPr dirty="0"/>
          </a:p>
        </p:txBody>
      </p:sp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3A62339C-559A-9913-DC80-C74F1AD85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0112" y="1363750"/>
            <a:ext cx="6311738" cy="2426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Farmers need smart irrigation systems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Schools need air quality monitors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Cities need traffic and pollution sensors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Communities need affordable, local tech solutions</a:t>
            </a:r>
          </a:p>
        </p:txBody>
      </p:sp>
    </p:spTree>
    <p:extLst>
      <p:ext uri="{BB962C8B-B14F-4D97-AF65-F5344CB8AC3E}">
        <p14:creationId xmlns:p14="http://schemas.microsoft.com/office/powerpoint/2010/main" val="228735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Today’s tasks:</a:t>
            </a:r>
            <a:endParaRPr dirty="0"/>
          </a:p>
        </p:txBody>
      </p:sp>
      <p:sp>
        <p:nvSpPr>
          <p:cNvPr id="359" name="Google Shape;359;p54"/>
          <p:cNvSpPr txBox="1">
            <a:spLocks noGrp="1"/>
          </p:cNvSpPr>
          <p:nvPr>
            <p:ph type="body" idx="1"/>
          </p:nvPr>
        </p:nvSpPr>
        <p:spPr>
          <a:xfrm>
            <a:off x="2333912" y="1367176"/>
            <a:ext cx="5737192" cy="2509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Build a multi-sensor data logger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Power it with battery or USB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Format data for ML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Deploy it in the field for data collection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to do now</a:t>
            </a:r>
            <a:endParaRPr/>
          </a:p>
        </p:txBody>
      </p:sp>
      <p:sp>
        <p:nvSpPr>
          <p:cNvPr id="397" name="Google Shape;397;p5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an electronics kit and construct your device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 at least two sensors in your datalogger (or use your phones for making image datasets)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Remember to remember which recording is which - label your data! 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we will be going</a:t>
            </a:r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will be going out and taking our breadboard assembled dataloggers. We will then gather data that is appropriate to our experiment, but try stick together so we can help.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Preview of next session</a:t>
            </a:r>
            <a:endParaRPr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5990176" cy="975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2400" dirty="0"/>
              <a:t>Day 6: Regression &amp; Prediction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ED6B9-9F21-9AB1-1A1E-5142E6FF9AA4}"/>
              </a:ext>
            </a:extLst>
          </p:cNvPr>
          <p:cNvSpPr txBox="1"/>
          <p:nvPr/>
        </p:nvSpPr>
        <p:spPr>
          <a:xfrm>
            <a:off x="2410112" y="3761750"/>
            <a:ext cx="63216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258220"/>
                </a:solidFill>
              </a:rPr>
              <a:t>Great work today! 😎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table</a:t>
            </a:r>
            <a:endParaRPr/>
          </a:p>
        </p:txBody>
      </p:sp>
      <p:graphicFrame>
        <p:nvGraphicFramePr>
          <p:cNvPr id="2" name="Google Shape;384;p55">
            <a:extLst>
              <a:ext uri="{FF2B5EF4-FFF2-40B4-BE49-F238E27FC236}">
                <a16:creationId xmlns:a16="http://schemas.microsoft.com/office/drawing/2014/main" id="{7F682C8C-6334-9897-116A-070F11B99B41}"/>
              </a:ext>
            </a:extLst>
          </p:cNvPr>
          <p:cNvGraphicFramePr/>
          <p:nvPr/>
        </p:nvGraphicFramePr>
        <p:xfrm>
          <a:off x="156263" y="1122525"/>
          <a:ext cx="8831475" cy="26531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8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6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Timetable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Mon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Tue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Wed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Thu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Fri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Sat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Sun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Mon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Tue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Wed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Thu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Fri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Lecture (1.5 hours)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2"/>
                          </a:solidFill>
                        </a:rPr>
                        <a:t>11:00am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</a:rPr>
                        <a:t>10:30am</a:t>
                      </a:r>
                      <a:endParaRPr dirty="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</a:rPr>
                        <a:t>10:30am</a:t>
                      </a:r>
                      <a:endParaRPr dirty="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bg2"/>
                          </a:solidFill>
                        </a:rPr>
                        <a:t>10:30am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rgbClr val="258220"/>
                          </a:solidFill>
                        </a:rPr>
                        <a:t>10:30am</a:t>
                      </a:r>
                      <a:endParaRPr dirty="0">
                        <a:solidFill>
                          <a:srgbClr val="25822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rgbClr val="258220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</a:rPr>
                        <a:t>10:30am</a:t>
                      </a:r>
                      <a:endParaRPr dirty="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Practical (2 hours)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2"/>
                          </a:solidFill>
                        </a:rPr>
                        <a:t>13:00pm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</a:rPr>
                        <a:t>13:00pm</a:t>
                      </a: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bg2"/>
                          </a:solidFill>
                        </a:rPr>
                        <a:t>13:00pm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rgbClr val="258220"/>
                          </a:solidFill>
                        </a:rPr>
                        <a:t>13:00pm</a:t>
                      </a:r>
                      <a:endParaRPr dirty="0">
                        <a:solidFill>
                          <a:srgbClr val="258220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</a:rPr>
                        <a:t>13:00pm</a:t>
                      </a: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Real-World </a:t>
            </a:r>
            <a:br>
              <a:rPr lang="en-US" dirty="0"/>
            </a:br>
            <a:r>
              <a:rPr lang="en-US" dirty="0"/>
              <a:t>ML application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Predicting rainfall from humidity and pressure</a:t>
            </a:r>
            <a:endParaRPr dirty="0"/>
          </a:p>
        </p:txBody>
      </p:sp>
      <p:pic>
        <p:nvPicPr>
          <p:cNvPr id="1026" name="Picture 2" descr="Status Yellow rainfall warning for parts of north, west">
            <a:extLst>
              <a:ext uri="{FF2B5EF4-FFF2-40B4-BE49-F238E27FC236}">
                <a16:creationId xmlns:a16="http://schemas.microsoft.com/office/drawing/2014/main" id="{4AAAC094-7284-ED08-B89F-47740CDAC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928" y="1635544"/>
            <a:ext cx="4824662" cy="271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40E0EA3-1D31-4CF3-0165-DD848D11E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E447DBF6-252B-9E82-A4A0-685DC4B78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Estimating CO₂ levels in an area</a:t>
            </a:r>
            <a:endParaRPr dirty="0"/>
          </a:p>
        </p:txBody>
      </p:sp>
      <p:pic>
        <p:nvPicPr>
          <p:cNvPr id="2050" name="Picture 2" descr="Carbon dioxide levels in Earth’s atmosphere exceed 415 ppm for the ...">
            <a:extLst>
              <a:ext uri="{FF2B5EF4-FFF2-40B4-BE49-F238E27FC236}">
                <a16:creationId xmlns:a16="http://schemas.microsoft.com/office/drawing/2014/main" id="{26366B62-E8C6-0677-20E4-B254AA70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227" y="1458094"/>
            <a:ext cx="5482962" cy="287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9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635D6E1E-6D8D-F1BD-E8B1-25215D92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71132378-1315-0102-AAF7-D5E423D9CC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Forecast currency exchange rates</a:t>
            </a:r>
            <a:endParaRPr dirty="0"/>
          </a:p>
        </p:txBody>
      </p:sp>
      <p:pic>
        <p:nvPicPr>
          <p:cNvPr id="3076" name="Picture 4" descr="Premium AI Image | A graph showing the upward trend of a stock market ...">
            <a:extLst>
              <a:ext uri="{FF2B5EF4-FFF2-40B4-BE49-F238E27FC236}">
                <a16:creationId xmlns:a16="http://schemas.microsoft.com/office/drawing/2014/main" id="{3F753A9A-8BC9-06AE-FD99-B6C86A20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43" y="1331667"/>
            <a:ext cx="5255294" cy="294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34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B439C236-57C0-AB00-CAE6-033BF866F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>
            <a:extLst>
              <a:ext uri="{FF2B5EF4-FFF2-40B4-BE49-F238E27FC236}">
                <a16:creationId xmlns:a16="http://schemas.microsoft.com/office/drawing/2014/main" id="{624BBD0F-D67A-8CBB-CA8B-C314B0F93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-US" dirty="0"/>
              <a:t>IoT systems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40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245C302B-9DDB-B0A9-5C3E-4726F2FE3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CF42C93E-46F2-A78C-6908-A1A42AFC7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What Is IoT (Internet of Things)?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BAE8F-A251-71DD-45CC-31CFE677AF61}"/>
              </a:ext>
            </a:extLst>
          </p:cNvPr>
          <p:cNvSpPr txBox="1"/>
          <p:nvPr/>
        </p:nvSpPr>
        <p:spPr>
          <a:xfrm>
            <a:off x="2400250" y="1363217"/>
            <a:ext cx="6321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It’s a network of physical devices like sensors, microcontrollers, and appliances that collect and exchange data over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 irrigation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Weather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Home automation (lights, alarms)</a:t>
            </a:r>
          </a:p>
          <a:p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Think of IoT as giving your devices the ability to talk to each other and to you</a:t>
            </a:r>
          </a:p>
        </p:txBody>
      </p:sp>
    </p:spTree>
    <p:extLst>
      <p:ext uri="{BB962C8B-B14F-4D97-AF65-F5344CB8AC3E}">
        <p14:creationId xmlns:p14="http://schemas.microsoft.com/office/powerpoint/2010/main" val="2109359483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1044</Words>
  <Application>Microsoft Office PowerPoint</Application>
  <PresentationFormat>On-screen Show (16:9)</PresentationFormat>
  <Paragraphs>187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Lato</vt:lpstr>
      <vt:lpstr>Wingdings</vt:lpstr>
      <vt:lpstr>Courier New</vt:lpstr>
      <vt:lpstr>Arial</vt:lpstr>
      <vt:lpstr>Raleway</vt:lpstr>
      <vt:lpstr>Swiss</vt:lpstr>
      <vt:lpstr>Building Electronics  for ML Data</vt:lpstr>
      <vt:lpstr>Goals</vt:lpstr>
      <vt:lpstr>The need for ML powered devices</vt:lpstr>
      <vt:lpstr>Real-World  ML application</vt:lpstr>
      <vt:lpstr>Predicting rainfall from humidity and pressure</vt:lpstr>
      <vt:lpstr>Estimating CO₂ levels in an area</vt:lpstr>
      <vt:lpstr>Forecast currency exchange rates</vt:lpstr>
      <vt:lpstr>IoT systems</vt:lpstr>
      <vt:lpstr>What Is IoT (Internet of Things)?</vt:lpstr>
      <vt:lpstr>IoT Architecture</vt:lpstr>
      <vt:lpstr>IoT Communication Options</vt:lpstr>
      <vt:lpstr>Preparing Devices  for Field work</vt:lpstr>
      <vt:lpstr>Making Good Electronics</vt:lpstr>
      <vt:lpstr>Options for powering data loggers</vt:lpstr>
      <vt:lpstr>Battery technology</vt:lpstr>
      <vt:lpstr>Example –  calculating the required battery size &amp; life span</vt:lpstr>
      <vt:lpstr>Example</vt:lpstr>
      <vt:lpstr>Planning ML Tasks  with Electronics</vt:lpstr>
      <vt:lpstr>Questions you must have</vt:lpstr>
      <vt:lpstr>Example Task – Soil Moisture Prediction</vt:lpstr>
      <vt:lpstr>Gathering good data</vt:lpstr>
      <vt:lpstr>Choose appropriate sensors and tools</vt:lpstr>
      <vt:lpstr>Optimize Data Sampling</vt:lpstr>
      <vt:lpstr>Validate the Data Pipeline</vt:lpstr>
      <vt:lpstr>Minimize Noise and Interference</vt:lpstr>
      <vt:lpstr>Calibrate sensors</vt:lpstr>
      <vt:lpstr>Debugging in the Field</vt:lpstr>
      <vt:lpstr>Maintaining Devices in the Field</vt:lpstr>
      <vt:lpstr>Labs</vt:lpstr>
      <vt:lpstr>Today’s tasks:</vt:lpstr>
      <vt:lpstr>What to do now</vt:lpstr>
      <vt:lpstr>Where we will be going</vt:lpstr>
      <vt:lpstr>Preview of next session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hobby bwanali</cp:lastModifiedBy>
  <cp:revision>26</cp:revision>
  <dcterms:modified xsi:type="dcterms:W3CDTF">2025-10-16T21:09:45Z</dcterms:modified>
</cp:coreProperties>
</file>